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4"/>
    <p:sldMasterId id="2147483652" r:id="rId5"/>
    <p:sldMasterId id="2147483684" r:id="rId6"/>
  </p:sldMasterIdLst>
  <p:notesMasterIdLst>
    <p:notesMasterId r:id="rId61"/>
  </p:notesMasterIdLst>
  <p:handoutMasterIdLst>
    <p:handoutMasterId r:id="rId62"/>
  </p:handoutMasterIdLst>
  <p:sldIdLst>
    <p:sldId id="256" r:id="rId7"/>
    <p:sldId id="261" r:id="rId8"/>
    <p:sldId id="282" r:id="rId9"/>
    <p:sldId id="413" r:id="rId10"/>
    <p:sldId id="409" r:id="rId11"/>
    <p:sldId id="411" r:id="rId12"/>
    <p:sldId id="410" r:id="rId13"/>
    <p:sldId id="412" r:id="rId14"/>
    <p:sldId id="423" r:id="rId15"/>
    <p:sldId id="425" r:id="rId16"/>
    <p:sldId id="426" r:id="rId17"/>
    <p:sldId id="337" r:id="rId18"/>
    <p:sldId id="343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414" r:id="rId35"/>
    <p:sldId id="415" r:id="rId36"/>
    <p:sldId id="416" r:id="rId37"/>
    <p:sldId id="338" r:id="rId38"/>
    <p:sldId id="364" r:id="rId39"/>
    <p:sldId id="344" r:id="rId40"/>
    <p:sldId id="365" r:id="rId41"/>
    <p:sldId id="366" r:id="rId42"/>
    <p:sldId id="418" r:id="rId43"/>
    <p:sldId id="419" r:id="rId44"/>
    <p:sldId id="339" r:id="rId45"/>
    <p:sldId id="372" r:id="rId46"/>
    <p:sldId id="373" r:id="rId47"/>
    <p:sldId id="374" r:id="rId48"/>
    <p:sldId id="421" r:id="rId49"/>
    <p:sldId id="341" r:id="rId50"/>
    <p:sldId id="346" r:id="rId51"/>
    <p:sldId id="375" r:id="rId52"/>
    <p:sldId id="376" r:id="rId53"/>
    <p:sldId id="377" r:id="rId54"/>
    <p:sldId id="422" r:id="rId55"/>
    <p:sldId id="340" r:id="rId56"/>
    <p:sldId id="379" r:id="rId57"/>
    <p:sldId id="380" r:id="rId58"/>
    <p:sldId id="381" r:id="rId59"/>
    <p:sldId id="382" r:id="rId6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BB69B-6941-4B91-BC5B-B01C75B99BEB}" v="2" dt="2024-10-28T16:09:29.115"/>
    <p1510:client id="{98A92B8D-E13F-62E8-B2BD-8667F3118865}" v="3" dt="2024-10-29T09:39:24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256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u Van Luat 20223795" userId="S::luat.vv223795@sis.hust.edu.vn::7d2e7ad9-34c1-4364-b33b-b61d0ad62edb" providerId="AD" clId="Web-{5E8C8F0A-FF9C-A9E9-46EF-E2AC802E3269}"/>
    <pc:docChg chg="modSld">
      <pc:chgData name="Vu Van Luat 20223795" userId="S::luat.vv223795@sis.hust.edu.vn::7d2e7ad9-34c1-4364-b33b-b61d0ad62edb" providerId="AD" clId="Web-{5E8C8F0A-FF9C-A9E9-46EF-E2AC802E3269}" dt="2024-10-01T09:51:46.133" v="4" actId="1076"/>
      <pc:docMkLst>
        <pc:docMk/>
      </pc:docMkLst>
      <pc:sldChg chg="modSp">
        <pc:chgData name="Vu Van Luat 20223795" userId="S::luat.vv223795@sis.hust.edu.vn::7d2e7ad9-34c1-4364-b33b-b61d0ad62edb" providerId="AD" clId="Web-{5E8C8F0A-FF9C-A9E9-46EF-E2AC802E3269}" dt="2024-10-01T09:51:46.133" v="4" actId="1076"/>
        <pc:sldMkLst>
          <pc:docMk/>
          <pc:sldMk cId="3302167642" sldId="344"/>
        </pc:sldMkLst>
        <pc:spChg chg="mod">
          <ac:chgData name="Vu Van Luat 20223795" userId="S::luat.vv223795@sis.hust.edu.vn::7d2e7ad9-34c1-4364-b33b-b61d0ad62edb" providerId="AD" clId="Web-{5E8C8F0A-FF9C-A9E9-46EF-E2AC802E3269}" dt="2024-10-01T09:51:39.242" v="3" actId="1076"/>
          <ac:spMkLst>
            <pc:docMk/>
            <pc:sldMk cId="3302167642" sldId="344"/>
            <ac:spMk id="5" creationId="{00000000-0000-0000-0000-000000000000}"/>
          </ac:spMkLst>
        </pc:spChg>
        <pc:picChg chg="mod modCrop">
          <ac:chgData name="Vu Van Luat 20223795" userId="S::luat.vv223795@sis.hust.edu.vn::7d2e7ad9-34c1-4364-b33b-b61d0ad62edb" providerId="AD" clId="Web-{5E8C8F0A-FF9C-A9E9-46EF-E2AC802E3269}" dt="2024-10-01T09:51:46.133" v="4" actId="1076"/>
          <ac:picMkLst>
            <pc:docMk/>
            <pc:sldMk cId="3302167642" sldId="344"/>
            <ac:picMk id="6" creationId="{00000000-0000-0000-0000-000000000000}"/>
          </ac:picMkLst>
        </pc:picChg>
      </pc:sldChg>
    </pc:docChg>
  </pc:docChgLst>
  <pc:docChgLst>
    <pc:chgData name="Luu Van Phu 20224095" userId="S::phu.lv224095@sis.hust.edu.vn::8d43b01c-d65e-486e-9efa-9c2371a909c6" providerId="AD" clId="Web-{98A92B8D-E13F-62E8-B2BD-8667F3118865}"/>
    <pc:docChg chg="modSld">
      <pc:chgData name="Luu Van Phu 20224095" userId="S::phu.lv224095@sis.hust.edu.vn::8d43b01c-d65e-486e-9efa-9c2371a909c6" providerId="AD" clId="Web-{98A92B8D-E13F-62E8-B2BD-8667F3118865}" dt="2024-10-29T09:39:23.935" v="1" actId="20577"/>
      <pc:docMkLst>
        <pc:docMk/>
      </pc:docMkLst>
      <pc:sldChg chg="modSp">
        <pc:chgData name="Luu Van Phu 20224095" userId="S::phu.lv224095@sis.hust.edu.vn::8d43b01c-d65e-486e-9efa-9c2371a909c6" providerId="AD" clId="Web-{98A92B8D-E13F-62E8-B2BD-8667F3118865}" dt="2024-10-29T09:39:23.935" v="1" actId="20577"/>
        <pc:sldMkLst>
          <pc:docMk/>
          <pc:sldMk cId="1216243983" sldId="356"/>
        </pc:sldMkLst>
        <pc:spChg chg="mod">
          <ac:chgData name="Luu Van Phu 20224095" userId="S::phu.lv224095@sis.hust.edu.vn::8d43b01c-d65e-486e-9efa-9c2371a909c6" providerId="AD" clId="Web-{98A92B8D-E13F-62E8-B2BD-8667F3118865}" dt="2024-10-29T09:39:23.935" v="1" actId="20577"/>
          <ac:spMkLst>
            <pc:docMk/>
            <pc:sldMk cId="1216243983" sldId="356"/>
            <ac:spMk id="4" creationId="{00000000-0000-0000-0000-000000000000}"/>
          </ac:spMkLst>
        </pc:spChg>
      </pc:sldChg>
    </pc:docChg>
  </pc:docChgLst>
  <pc:docChgLst>
    <pc:chgData name="Tran Nguyen Phuong 20224101" userId="S::phuong.tn224101@sis.hust.edu.vn::4baadf2c-e517-48dd-9f4f-603ed367cf0b" providerId="AD" clId="Web-{96574AD6-E5A5-E4F2-DA8F-0F460AA6DA29}"/>
    <pc:docChg chg="modSld">
      <pc:chgData name="Tran Nguyen Phuong 20224101" userId="S::phuong.tn224101@sis.hust.edu.vn::4baadf2c-e517-48dd-9f4f-603ed367cf0b" providerId="AD" clId="Web-{96574AD6-E5A5-E4F2-DA8F-0F460AA6DA29}" dt="2024-10-23T17:25:15.576" v="60"/>
      <pc:docMkLst>
        <pc:docMk/>
      </pc:docMkLst>
      <pc:sldChg chg="addSp delSp">
        <pc:chgData name="Tran Nguyen Phuong 20224101" userId="S::phuong.tn224101@sis.hust.edu.vn::4baadf2c-e517-48dd-9f4f-603ed367cf0b" providerId="AD" clId="Web-{96574AD6-E5A5-E4F2-DA8F-0F460AA6DA29}" dt="2024-10-23T17:25:15.576" v="60"/>
        <pc:sldMkLst>
          <pc:docMk/>
          <pc:sldMk cId="3156872611" sldId="411"/>
        </pc:sldMkLst>
        <pc:inkChg chg="add">
          <ac:chgData name="Tran Nguyen Phuong 20224101" userId="S::phuong.tn224101@sis.hust.edu.vn::4baadf2c-e517-48dd-9f4f-603ed367cf0b" providerId="AD" clId="Web-{96574AD6-E5A5-E4F2-DA8F-0F460AA6DA29}" dt="2024-10-23T17:24:39.059" v="0"/>
          <ac:inkMkLst>
            <pc:docMk/>
            <pc:sldMk cId="3156872611" sldId="411"/>
            <ac:inkMk id="2" creationId="{29D9167D-167F-A5C5-822C-3BECD87E711D}"/>
          </ac:inkMkLst>
        </pc:inkChg>
      </pc:sldChg>
    </pc:docChg>
  </pc:docChgLst>
  <pc:docChgLst>
    <pc:chgData name="Vu Van Luat 20223795" userId="S::luat.vv223795@sis.hust.edu.vn::7d2e7ad9-34c1-4364-b33b-b61d0ad62edb" providerId="AD" clId="Web-{D4EB6B23-CF97-642F-C377-FE37DF147313}"/>
    <pc:docChg chg="modSld">
      <pc:chgData name="Vu Van Luat 20223795" userId="S::luat.vv223795@sis.hust.edu.vn::7d2e7ad9-34c1-4364-b33b-b61d0ad62edb" providerId="AD" clId="Web-{D4EB6B23-CF97-642F-C377-FE37DF147313}" dt="2024-10-01T09:53:31.015" v="2" actId="688"/>
      <pc:docMkLst>
        <pc:docMk/>
      </pc:docMkLst>
      <pc:sldChg chg="modSp">
        <pc:chgData name="Vu Van Luat 20223795" userId="S::luat.vv223795@sis.hust.edu.vn::7d2e7ad9-34c1-4364-b33b-b61d0ad62edb" providerId="AD" clId="Web-{D4EB6B23-CF97-642F-C377-FE37DF147313}" dt="2024-10-01T09:53:31.015" v="2" actId="688"/>
        <pc:sldMkLst>
          <pc:docMk/>
          <pc:sldMk cId="3302167642" sldId="344"/>
        </pc:sldMkLst>
        <pc:spChg chg="mod">
          <ac:chgData name="Vu Van Luat 20223795" userId="S::luat.vv223795@sis.hust.edu.vn::7d2e7ad9-34c1-4364-b33b-b61d0ad62edb" providerId="AD" clId="Web-{D4EB6B23-CF97-642F-C377-FE37DF147313}" dt="2024-10-01T09:53:31.015" v="2" actId="688"/>
          <ac:spMkLst>
            <pc:docMk/>
            <pc:sldMk cId="3302167642" sldId="344"/>
            <ac:spMk id="8" creationId="{00000000-0000-0000-0000-000000000000}"/>
          </ac:spMkLst>
        </pc:spChg>
      </pc:sldChg>
    </pc:docChg>
  </pc:docChgLst>
  <pc:docChgLst>
    <pc:chgData name="Nguyen Van Viet 20224200" userId="S::viet.nv224200@sis.hust.edu.vn::f63cfa3f-f15c-4dee-9e69-5cbcf6ffdbe6" providerId="AD" clId="Web-{8C3AE5FC-B233-0959-F3E1-2D52F08EDDFA}"/>
    <pc:docChg chg="modSld">
      <pc:chgData name="Nguyen Van Viet 20224200" userId="S::viet.nv224200@sis.hust.edu.vn::f63cfa3f-f15c-4dee-9e69-5cbcf6ffdbe6" providerId="AD" clId="Web-{8C3AE5FC-B233-0959-F3E1-2D52F08EDDFA}" dt="2024-09-30T14:47:28.710" v="0" actId="1076"/>
      <pc:docMkLst>
        <pc:docMk/>
      </pc:docMkLst>
      <pc:sldChg chg="modSp">
        <pc:chgData name="Nguyen Van Viet 20224200" userId="S::viet.nv224200@sis.hust.edu.vn::f63cfa3f-f15c-4dee-9e69-5cbcf6ffdbe6" providerId="AD" clId="Web-{8C3AE5FC-B233-0959-F3E1-2D52F08EDDFA}" dt="2024-09-30T14:47:28.710" v="0" actId="1076"/>
        <pc:sldMkLst>
          <pc:docMk/>
          <pc:sldMk cId="381306703" sldId="409"/>
        </pc:sldMkLst>
        <pc:picChg chg="mod">
          <ac:chgData name="Nguyen Van Viet 20224200" userId="S::viet.nv224200@sis.hust.edu.vn::f63cfa3f-f15c-4dee-9e69-5cbcf6ffdbe6" providerId="AD" clId="Web-{8C3AE5FC-B233-0959-F3E1-2D52F08EDDFA}" dt="2024-09-30T14:47:28.710" v="0" actId="1076"/>
          <ac:picMkLst>
            <pc:docMk/>
            <pc:sldMk cId="381306703" sldId="409"/>
            <ac:picMk id="3" creationId="{00000000-0000-0000-0000-000000000000}"/>
          </ac:picMkLst>
        </pc:picChg>
      </pc:sldChg>
    </pc:docChg>
  </pc:docChgLst>
  <pc:docChgLst>
    <pc:chgData name="Dao Van Nam 20224071" userId="S::nam.dv224071@sis.hust.edu.vn::184910f0-6888-4393-8162-a162f8047594" providerId="AD" clId="Web-{326BFEC1-56D4-4E70-F575-E04C844081A9}"/>
    <pc:docChg chg="modSld">
      <pc:chgData name="Dao Van Nam 20224071" userId="S::nam.dv224071@sis.hust.edu.vn::184910f0-6888-4393-8162-a162f8047594" providerId="AD" clId="Web-{326BFEC1-56D4-4E70-F575-E04C844081A9}" dt="2024-10-16T04:49:18.743" v="1" actId="1076"/>
      <pc:docMkLst>
        <pc:docMk/>
      </pc:docMkLst>
      <pc:sldChg chg="modSp">
        <pc:chgData name="Dao Van Nam 20224071" userId="S::nam.dv224071@sis.hust.edu.vn::184910f0-6888-4393-8162-a162f8047594" providerId="AD" clId="Web-{326BFEC1-56D4-4E70-F575-E04C844081A9}" dt="2024-10-16T04:49:18.743" v="1" actId="1076"/>
        <pc:sldMkLst>
          <pc:docMk/>
          <pc:sldMk cId="381306703" sldId="409"/>
        </pc:sldMkLst>
        <pc:picChg chg="mod">
          <ac:chgData name="Dao Van Nam 20224071" userId="S::nam.dv224071@sis.hust.edu.vn::184910f0-6888-4393-8162-a162f8047594" providerId="AD" clId="Web-{326BFEC1-56D4-4E70-F575-E04C844081A9}" dt="2024-10-16T04:49:18.743" v="1" actId="1076"/>
          <ac:picMkLst>
            <pc:docMk/>
            <pc:sldMk cId="381306703" sldId="409"/>
            <ac:picMk id="3" creationId="{00000000-0000-0000-0000-000000000000}"/>
          </ac:picMkLst>
        </pc:picChg>
      </pc:sldChg>
    </pc:docChg>
  </pc:docChgLst>
  <pc:docChgLst>
    <pc:chgData name="Le Van Ngoc 20224085" userId="S::ngoc.lv224085@sis.hust.edu.vn::9dbd54d6-fabc-4f23-96ad-8f7dccfca4b6" providerId="AD" clId="Web-{AE6FE128-59B2-BB0B-5535-798CE89ACC56}"/>
    <pc:docChg chg="modSld">
      <pc:chgData name="Le Van Ngoc 20224085" userId="S::ngoc.lv224085@sis.hust.edu.vn::9dbd54d6-fabc-4f23-96ad-8f7dccfca4b6" providerId="AD" clId="Web-{AE6FE128-59B2-BB0B-5535-798CE89ACC56}" dt="2024-10-15T14:15:55.233" v="1" actId="1076"/>
      <pc:docMkLst>
        <pc:docMk/>
      </pc:docMkLst>
      <pc:sldChg chg="modSp">
        <pc:chgData name="Le Van Ngoc 20224085" userId="S::ngoc.lv224085@sis.hust.edu.vn::9dbd54d6-fabc-4f23-96ad-8f7dccfca4b6" providerId="AD" clId="Web-{AE6FE128-59B2-BB0B-5535-798CE89ACC56}" dt="2024-10-15T14:15:55.233" v="1" actId="1076"/>
        <pc:sldMkLst>
          <pc:docMk/>
          <pc:sldMk cId="2887146771" sldId="365"/>
        </pc:sldMkLst>
        <pc:picChg chg="mod">
          <ac:chgData name="Le Van Ngoc 20224085" userId="S::ngoc.lv224085@sis.hust.edu.vn::9dbd54d6-fabc-4f23-96ad-8f7dccfca4b6" providerId="AD" clId="Web-{AE6FE128-59B2-BB0B-5535-798CE89ACC56}" dt="2024-10-15T14:15:55.233" v="1" actId="1076"/>
          <ac:picMkLst>
            <pc:docMk/>
            <pc:sldMk cId="2887146771" sldId="365"/>
            <ac:picMk id="12" creationId="{00000000-0000-0000-0000-000000000000}"/>
          </ac:picMkLst>
        </pc:picChg>
      </pc:sldChg>
    </pc:docChg>
  </pc:docChgLst>
  <pc:docChgLst>
    <pc:chgData name="Nguyen Van Hoang 20223706" userId="S::hoang.nv223706@sis.hust.edu.vn::2af53931-ee48-445a-9f8c-2d74287e28d0" providerId="AD" clId="Web-{150BB69B-6941-4B91-BC5B-B01C75B99BEB}"/>
    <pc:docChg chg="addSection delSection">
      <pc:chgData name="Nguyen Van Hoang 20223706" userId="S::hoang.nv223706@sis.hust.edu.vn::2af53931-ee48-445a-9f8c-2d74287e28d0" providerId="AD" clId="Web-{150BB69B-6941-4B91-BC5B-B01C75B99BEB}" dt="2024-10-28T16:09:29.115" v="1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8T14:49:39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28797 14129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BC1DD-8604-4B75-A234-42CAB2EE1A8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48896-C056-4E43-81AC-85F5D956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1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273" y="322193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446585" y="804379"/>
            <a:ext cx="668669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TỬ SỐ</a:t>
            </a:r>
            <a:endParaRPr lang="ko-KR" altLang="en-US" sz="5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A9370-D8CA-4427-9DC8-2A7F1FC08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113"/>
            <a:ext cx="699072" cy="671597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941877" y="1924612"/>
            <a:ext cx="6181725" cy="4572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White">
          <a:xfrm>
            <a:off x="881136" y="5318341"/>
            <a:ext cx="60960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buSzPct val="50000"/>
              <a:buFont typeface="Wingdings 2" panose="05020102010507070707" pitchFamily="18" charset="2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buFont typeface="Wingdings" panose="05000000000000000000" pitchFamily="2" charset="2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buSzPct val="60000"/>
              <a:buFont typeface="Wingdings 2" panose="05020102010507070707" pitchFamily="18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ĐT-KTMT</a:t>
            </a:r>
          </a:p>
          <a:p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altLang="en-US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ĐH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Bách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altLang="en-US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altLang="en-US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421576" y="261763"/>
            <a:ext cx="2415394" cy="817479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654335" y="998988"/>
            <a:ext cx="5776507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f(x,y,z)</a:t>
            </a:r>
          </a:p>
          <a:p>
            <a:pPr lvl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91724" y="5849970"/>
            <a:ext cx="33404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5083978" y="5894817"/>
            <a:ext cx="33404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58" y="2360814"/>
            <a:ext cx="4506533" cy="3395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02" y="1738818"/>
            <a:ext cx="3695700" cy="323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11" y="1738818"/>
            <a:ext cx="3857625" cy="92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411" y="3182551"/>
            <a:ext cx="4436828" cy="2006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3011" y="3182551"/>
            <a:ext cx="2648989" cy="1836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2437" y="1784480"/>
            <a:ext cx="1466850" cy="1028700"/>
          </a:xfrm>
          <a:prstGeom prst="rect">
            <a:avLst/>
          </a:prstGeom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9376116" y="5849969"/>
            <a:ext cx="33404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đương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56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421576" y="261763"/>
            <a:ext cx="2415394" cy="817479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690954" y="1079242"/>
            <a:ext cx="5776507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vi-V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D,K,S,B</a:t>
            </a:r>
            <a:r>
              <a:rPr lang="vi-V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91724" y="5849970"/>
            <a:ext cx="33404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7627672" y="5849969"/>
            <a:ext cx="33404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7" y="2673321"/>
            <a:ext cx="5705475" cy="30575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49" y="2025737"/>
            <a:ext cx="5543550" cy="32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194" y="1698307"/>
            <a:ext cx="5534025" cy="2181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636" y="4135324"/>
            <a:ext cx="38195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6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016967" y="2932250"/>
            <a:ext cx="8051465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ko-KR" sz="3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ko-KR" sz="3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bìa</a:t>
            </a:r>
            <a:r>
              <a:rPr lang="en-US" altLang="ko-KR" sz="3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Karnaugh</a:t>
            </a:r>
            <a:endParaRPr lang="ko-KR" altLang="en-US" sz="3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5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976521" y="41682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Bìa Karnaugh (K-map)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679731" y="1849438"/>
            <a:ext cx="10940432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K-map cung cấp cách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tối thiểu hóa dạng tổng các tích hay tích các tổng dưới dạng đồ họa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Các minterm có thể được kết hợp với nhau khi chúng khác nhau duy nhất một biến</a:t>
            </a:r>
          </a:p>
          <a:p>
            <a:pPr lvl="1" eaLnBrk="1" hangingPunct="1">
              <a:lnSpc>
                <a:spcPct val="120000"/>
              </a:lnSpc>
              <a:buFont typeface="Wingdings 2" panose="05020102010507070707" pitchFamily="18" charset="2"/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f(x,y,z)=xyz+xyz’=xy(z+z’)=xy(1)=xy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K-map mô tả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kết hợp này bằng hình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201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817473" y="570573"/>
            <a:ext cx="1045606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/>
              <a:t>Bìa Karnaugh (cont.)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882031" y="1849438"/>
            <a:ext cx="10843327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K-map thay thế cho bảng chân lý khi biểu diễn một biểu thức</a:t>
            </a:r>
          </a:p>
          <a:p>
            <a:pPr lvl="1"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K-map chứa các cell tương ứng với hàng của bảng chân lý</a:t>
            </a:r>
          </a:p>
          <a:p>
            <a:pPr lvl="1"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Mỗi cell tương ứng với một minterm</a:t>
            </a:r>
          </a:p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Ví dụ: 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46" y="3828993"/>
            <a:ext cx="6203556" cy="274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460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925762" y="52638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Bìa Karnaugh (cont.)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362" y="2350293"/>
            <a:ext cx="44386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10454" y="1872188"/>
            <a:ext cx="48542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Các giá trị cho biến thứ nhất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375504" y="5663581"/>
            <a:ext cx="43524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Các giá trị cho biến thứ 2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79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807937" y="109326"/>
            <a:ext cx="1067339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Nhóm trong bìa Karnaugh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954861" y="1252326"/>
            <a:ext cx="10770498" cy="498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Các minterm gần nhau được khoanh vuông khi chúng chỉ khác nhau duy nhất một biến</a:t>
            </a:r>
          </a:p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Các minterm được khoanh có giá trị “1” và là lân cận của nhau trong bảng</a:t>
            </a:r>
          </a:p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Khoanh 2 giá trị 1 tương ứng loại bỏ được một biến ở biểu thức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046" y="4463977"/>
            <a:ext cx="770439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398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032153" y="400640"/>
            <a:ext cx="988332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Ví dụ nhóm bìa Karnaugh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857757" y="1849438"/>
            <a:ext cx="11167008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Hai ô dưới cùng khác nhau duy nhất biến x, 2 ô bên cạnh khác nhau duy nhất biến y.</a:t>
            </a: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147" y="3669654"/>
            <a:ext cx="680622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45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628563" y="1983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Bài tập: nhóm bìa Karnaugh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793019" y="1849438"/>
            <a:ext cx="11037537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Vẽ K-map và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ưa ra biểu thức logic tối thiểu cho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bảng chân lý sau</a:t>
            </a:r>
          </a:p>
          <a:p>
            <a:pPr eaLnBrk="1" hangingPunct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Sau đó đưa ra nhóm cho K-map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249" y="3170092"/>
            <a:ext cx="2565569" cy="306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49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4329239" y="129814"/>
            <a:ext cx="10956616" cy="123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K-map ba biến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94209" y="1849438"/>
            <a:ext cx="11701083" cy="476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K-map 3 biến được xây dựng bằng cách đặt bảng 2 biến cạnh nhau</a:t>
            </a:r>
          </a:p>
          <a:p>
            <a:pPr eaLnBrk="1" hangingPunct="1"/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K-map được đặt sa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cho các ô vuông cạnh nhau chỉ khác nhau duy nhất 1 biến</a:t>
            </a:r>
            <a:endParaRPr lang="en-US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609" y="3277274"/>
            <a:ext cx="7255800" cy="306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479424" y="5977547"/>
            <a:ext cx="492456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 cell ở đầu là lân cận của nhau</a:t>
            </a:r>
            <a:endParaRPr lang="en-US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6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46361" y="2839121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endParaRPr lang="ko-KR" alt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818092" y="201752"/>
            <a:ext cx="9846052" cy="129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Ví dụ K-map ba biến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436" y="1882983"/>
            <a:ext cx="8252527" cy="473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590557" y="6116820"/>
            <a:ext cx="57544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Nhóm 4 minterm sẽ loại được 2 biến</a:t>
            </a:r>
            <a:endParaRPr lang="en-US" altLang="en-US" sz="2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01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348754" y="78905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Gợi ý cho việc nhóm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904960" y="2326868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vi-VN" altLang="en-US" dirty="0">
                <a:latin typeface="Times New Roman"/>
                <a:cs typeface="Times New Roman"/>
              </a:rPr>
              <a:t>Chỉ nhóm các giá trị “1” lân cận nhau</a:t>
            </a:r>
          </a:p>
          <a:p>
            <a:pPr eaLnBrk="1" hangingPunct="1"/>
            <a:r>
              <a:rPr lang="vi-VN" altLang="en-US" dirty="0">
                <a:latin typeface="Times New Roman"/>
                <a:cs typeface="Times New Roman"/>
              </a:rPr>
              <a:t>Chỉ nhóm số </a:t>
            </a:r>
            <a:r>
              <a:rPr lang="vi-VN" altLang="en-US" dirty="0" err="1">
                <a:latin typeface="Times New Roman"/>
                <a:cs typeface="Times New Roman"/>
              </a:rPr>
              <a:t>minterm</a:t>
            </a:r>
            <a:r>
              <a:rPr lang="vi-VN" altLang="en-US" dirty="0">
                <a:latin typeface="Times New Roman"/>
                <a:cs typeface="Times New Roman"/>
              </a:rPr>
              <a:t> với </a:t>
            </a:r>
            <a:r>
              <a:rPr lang="vi-VN" altLang="en-US" dirty="0" err="1">
                <a:latin typeface="Times New Roman"/>
                <a:cs typeface="Times New Roman"/>
              </a:rPr>
              <a:t>luy</a:t>
            </a:r>
            <a:r>
              <a:rPr lang="vi-VN" altLang="en-US" dirty="0">
                <a:latin typeface="Times New Roman"/>
                <a:cs typeface="Times New Roman"/>
              </a:rPr>
              <a:t>̃ thừa của 2 (2,4,8...)</a:t>
            </a:r>
          </a:p>
          <a:p>
            <a:pPr eaLnBrk="1" hangingPunct="1"/>
            <a:r>
              <a:rPr lang="vi-VN" altLang="en-US" dirty="0">
                <a:latin typeface="Times New Roman"/>
                <a:cs typeface="Times New Roman"/>
              </a:rPr>
              <a:t>Cố gắng tạo ra nhóm càng to càng tốt,</a:t>
            </a:r>
            <a:endParaRPr lang="en-US" altLang="en-US">
              <a:latin typeface="Times New Roman"/>
              <a:cs typeface="Times New Roman"/>
            </a:endParaRPr>
          </a:p>
          <a:p>
            <a:pPr eaLnBrk="1" hangingPunct="1"/>
            <a:r>
              <a:rPr lang="vi-VN" altLang="en-US" dirty="0">
                <a:latin typeface="Times New Roman"/>
                <a:cs typeface="Times New Roman"/>
              </a:rPr>
              <a:t> </a:t>
            </a:r>
            <a:r>
              <a:rPr lang="en-US" altLang="en-US" dirty="0">
                <a:latin typeface="Times New Roman"/>
                <a:cs typeface="Times New Roman"/>
              </a:rPr>
              <a:t>C</a:t>
            </a:r>
            <a:r>
              <a:rPr lang="vi-VN" altLang="en-US" dirty="0" err="1">
                <a:latin typeface="Times New Roman"/>
                <a:cs typeface="Times New Roman"/>
              </a:rPr>
              <a:t>àng</a:t>
            </a:r>
            <a:r>
              <a:rPr lang="vi-VN" altLang="en-US" dirty="0">
                <a:latin typeface="Times New Roman"/>
                <a:cs typeface="Times New Roman"/>
              </a:rPr>
              <a:t> ít nhóm càng tốt.</a:t>
            </a:r>
            <a:endParaRPr lang="en-US" alt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6243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688619" y="74682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Các ví dụ về nhóm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122" y="2160742"/>
            <a:ext cx="6950865" cy="41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510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311116" y="27006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Bài tập: Nhóm K-map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981200" y="1834356"/>
            <a:ext cx="8229600" cy="438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Vẽ K-map và đưa ra biểu thức tối giản cho: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f(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b,c,a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)=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endParaRPr lang="vi-VN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116" y="2535462"/>
            <a:ext cx="4921003" cy="53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220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4109405" y="-30998"/>
            <a:ext cx="9460938" cy="125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K-map cho 4 biến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499189" y="1543847"/>
            <a:ext cx="11094180" cy="483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Xây dựng bằng cách đặ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2 bảng 3 biến với nhau để tao ra 4 hàng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1812616" y="4770595"/>
            <a:ext cx="523408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 i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altLang="en-US" sz="26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altLang="en-US" sz="2600" i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altLang="en-US" sz="26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i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en-US" sz="26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i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en-US" sz="26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i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6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i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6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 i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minterm</a:t>
            </a:r>
            <a:r>
              <a:rPr lang="en-US" altLang="en-US" sz="26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endParaRPr lang="en-US" altLang="en-US" sz="26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424" y="2868458"/>
            <a:ext cx="41529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10635" y="4770595"/>
            <a:ext cx="2743200" cy="381000"/>
          </a:xfrm>
          <a:prstGeom prst="rect">
            <a:avLst/>
          </a:prstGeom>
          <a:solidFill>
            <a:schemeClr val="accent1">
              <a:alpha val="3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85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605001" y="935249"/>
            <a:ext cx="10063988" cy="1322986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K-map cho 4 biến (cont.)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16145" y="1945156"/>
            <a:ext cx="10063988" cy="5080632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Các cell cuối là lân cận của nhau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70" y="2816581"/>
            <a:ext cx="4216625" cy="347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22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232766" y="769586"/>
            <a:ext cx="9605423" cy="1069651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/>
              <a:t>Ví dụ về K-map 4 biến</a:t>
            </a: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22" y="1735067"/>
            <a:ext cx="8182397" cy="478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06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342644" y="1085176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Ví dụ về K-map 4 biến (cont.)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044" y="2209126"/>
            <a:ext cx="807720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0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318368" y="1222740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Ví dụ về K-map 4 biến (cont.)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68" y="2499090"/>
            <a:ext cx="7924800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323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853076" y="1149912"/>
            <a:ext cx="9378667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 sz="4100">
                <a:latin typeface="Times New Roman" panose="02020603050405020304" pitchFamily="18" charset="0"/>
                <a:cs typeface="Times New Roman" panose="02020603050405020304" pitchFamily="18" charset="0"/>
              </a:rPr>
              <a:t>Biểu thức tối thiểu dưới dạng tích các tổng</a:t>
            </a:r>
            <a:endParaRPr lang="en-US" sz="4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374971" y="1990641"/>
            <a:ext cx="10698832" cy="42672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Tối thiểu hóa tích các tổng dùng K-map được thực hiện giống với thực hiện cho dạng tổng các tích ngoại trừ việc nhóm các cell có giá trị ‘0’</a:t>
            </a:r>
          </a:p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K-map có thể được xây dựng từ biểu thứ </a:t>
            </a:r>
            <a:r>
              <a:rPr lang="el-GR" altLang="en-US" sz="470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Vị trí ‘0’ trong K-map là maxterrm trong biểu diễn </a:t>
            </a:r>
            <a:r>
              <a:rPr lang="el-GR" altLang="en-US" sz="470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l-G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544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 noChangeArrowheads="1"/>
          </p:cNvSpPr>
          <p:nvPr>
            <p:ph type="body" idx="4294967295"/>
          </p:nvPr>
        </p:nvSpPr>
        <p:spPr>
          <a:xfrm>
            <a:off x="1013527" y="817970"/>
            <a:ext cx="10630912" cy="5862916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logic: </a:t>
            </a:r>
          </a:p>
          <a:p>
            <a:pPr lvl="1" algn="just">
              <a:lnSpc>
                <a:spcPct val="120000"/>
              </a:lnSpc>
            </a:pP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bìa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Các-nô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Quine-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McCluskey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189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488301" y="100425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Ví dụ tối thiểu hóa tích các tổng</a:t>
            </a:r>
            <a:endParaRPr lang="en-US" altLang="en-US" sz="4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101" y="2128205"/>
            <a:ext cx="6934200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951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116067" y="947611"/>
            <a:ext cx="96012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 sz="4500">
                <a:latin typeface="Times New Roman" panose="02020603050405020304" pitchFamily="18" charset="0"/>
                <a:cs typeface="Times New Roman" panose="02020603050405020304" pitchFamily="18" charset="0"/>
              </a:rPr>
              <a:t>Ví dụ tối thiểu hóa tích các tổng (cont.)</a:t>
            </a:r>
            <a:endParaRPr lang="en-US" sz="4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867" y="2071561"/>
            <a:ext cx="61722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145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46361" y="2931452"/>
            <a:ext cx="66456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Quine-</a:t>
            </a:r>
            <a:r>
              <a:rPr lang="en-US" altLang="en-US" sz="36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McCluskey</a:t>
            </a:r>
            <a:r>
              <a:rPr lang="en-US" altLang="ko-KR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ko-KR" altLang="en-US" sz="3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99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363174" y="163121"/>
            <a:ext cx="4406114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Các thuật ngữ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5373" y="972065"/>
            <a:ext cx="11936627" cy="5352535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Với một thành phần, mỗi lần xuất hiện biến dưới dạng true (x) hay complement (x’) được gọi là </a:t>
            </a:r>
            <a:r>
              <a:rPr lang="vi-VN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literal</a:t>
            </a:r>
          </a:p>
          <a:p>
            <a:pPr lvl="1">
              <a:lnSpc>
                <a:spcPct val="120000"/>
              </a:lnSpc>
            </a:pPr>
            <a:r>
              <a:rPr lang="vi-V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xyz’ </a:t>
            </a:r>
            <a:r>
              <a:rPr lang="vi-V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có 3 literals</a:t>
            </a:r>
          </a:p>
          <a:p>
            <a:pPr lvl="1">
              <a:lnSpc>
                <a:spcPct val="120000"/>
              </a:lnSpc>
            </a:pPr>
            <a:r>
              <a:rPr lang="vi-V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abc’d </a:t>
            </a:r>
            <a:r>
              <a:rPr lang="vi-VN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có 4 literals</a:t>
            </a:r>
            <a:r>
              <a:rPr lang="vi-V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Bất kỳ nhóm ‘1’ nào có thể được nhóm trên K-map biẻu diễn một </a:t>
            </a:r>
            <a:r>
              <a:rPr lang="vi-VN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implicant 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của hàm</a:t>
            </a:r>
          </a:p>
          <a:p>
            <a:pPr>
              <a:lnSpc>
                <a:spcPct val="12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Một implicant được gọi là </a:t>
            </a:r>
            <a:r>
              <a:rPr lang="vi-VN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prime implicant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nếu nó có thể kết hợp với implicant khác để loại bỏ biến</a:t>
            </a:r>
          </a:p>
          <a:p>
            <a:pPr>
              <a:lnSpc>
                <a:spcPct val="12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Tập hợp các implicants ở đó cho ra hàm bằng 1 được gọi là </a:t>
            </a:r>
            <a:r>
              <a:rPr lang="vi-VN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cover</a:t>
            </a: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của hàm đó</a:t>
            </a:r>
          </a:p>
          <a:p>
            <a:pPr>
              <a:lnSpc>
                <a:spcPct val="120000"/>
              </a:lnSpc>
            </a:pPr>
            <a:r>
              <a:rPr lang="vi-V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Chi phí (cost) là tổng số các cổng logic cộng với tổng số các đầu vào đi đến tất cả các cổng của mạch</a:t>
            </a:r>
            <a:endParaRPr lang="en-US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377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81398" y="113978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Ví dụ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03" b="25203"/>
          <a:stretch/>
        </p:blipFill>
        <p:spPr bwMode="auto">
          <a:xfrm>
            <a:off x="1803906" y="1464874"/>
            <a:ext cx="8305800" cy="317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081798" y="3162637"/>
            <a:ext cx="40318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Ví dụ các implicants: tất cả các nơi có ‘1’</a:t>
            </a:r>
            <a:endParaRPr lang="en-US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 rot="-10800000" flipV="1">
            <a:off x="5247113" y="3936217"/>
            <a:ext cx="18588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 Implicants</a:t>
            </a:r>
            <a:endParaRPr lang="en-US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094123" y="5412125"/>
            <a:ext cx="69245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Như vậy, dạng tối thiểu hóa tổng các tích chỉ chứa các </a:t>
            </a:r>
          </a:p>
          <a:p>
            <a:pPr eaLnBrk="1" hangingPunct="1"/>
            <a:r>
              <a:rPr lang="vi-V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prime implicants (không nhất thiết phải tất cả)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167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480209" y="903886"/>
            <a:ext cx="10896342" cy="134401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Phân biệt các prime implicants</a:t>
            </a:r>
            <a:endParaRPr lang="en-US" altLang="en-US" sz="4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33400" y="1828800"/>
            <a:ext cx="10795450" cy="492805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Các essential implicants: cần thết để hình thành hàm tối thiểu, ngược lại gọi là nonessential implicants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endParaRPr lang="vi-VN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vi-VN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vi-VN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vi-VN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Tối thiểu hóa chứa tất cả các essential và có thể có nonessentials</a:t>
            </a:r>
            <a:endParaRPr lang="en-US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36" y="2928168"/>
            <a:ext cx="7922129" cy="231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146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87784" y="931427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Ví dụ về prime implicants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84" y="2098240"/>
            <a:ext cx="8153400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680719" y="3807977"/>
            <a:ext cx="27142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Một trong chúng phải được</a:t>
            </a:r>
          </a:p>
          <a:p>
            <a:pPr algn="ctr" eaLnBrk="1" hangingPunct="1"/>
            <a:r>
              <a:rPr lang="vi-VN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 vào hàm tối thiểu</a:t>
            </a:r>
            <a:endParaRPr lang="en-US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436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639206" y="159403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Quine-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McCluskey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9624" y="1524000"/>
            <a:ext cx="10595437" cy="4572000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609600" indent="-609600">
              <a:buFont typeface="Times" panose="02020603050405020304" pitchFamily="18" charset="0"/>
              <a:buAutoNum type="arabicPeriod"/>
            </a:pP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Liệt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kê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minterms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theo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từng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nhóm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có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số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bit 1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tăng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dần</a:t>
            </a:r>
            <a:endParaRPr lang="en-US" altLang="en-US" sz="360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609600" indent="-609600">
              <a:buFont typeface="Times" panose="02020603050405020304" pitchFamily="18" charset="0"/>
              <a:buAutoNum type="arabicPeriod"/>
            </a:pP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Xác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định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các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Prime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Implicants</a:t>
            </a:r>
            <a:endParaRPr lang="en-US" altLang="en-US" sz="360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609600" indent="-609600">
              <a:buFont typeface="Times" panose="02020603050405020304" pitchFamily="18" charset="0"/>
              <a:buAutoNum type="arabicPeriod"/>
            </a:pP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Thiết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lập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bảng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Prime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Implicants</a:t>
            </a:r>
            <a:endParaRPr lang="en-US" altLang="en-US" sz="360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609600" indent="-609600">
              <a:buFont typeface="Times" panose="02020603050405020304" pitchFamily="18" charset="0"/>
              <a:buAutoNum type="arabicPeriod"/>
            </a:pP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Xác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định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Essential Prime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Implicants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609600" indent="-609600">
              <a:buFont typeface="Times" panose="02020603050405020304" pitchFamily="18" charset="0"/>
              <a:buAutoNum type="arabicPeriod"/>
            </a:pP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Xây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dựng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hàm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tối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600" err="1">
                <a:latin typeface="Times" panose="02020603050405020304" pitchFamily="18" charset="0"/>
                <a:cs typeface="Times" panose="02020603050405020304" pitchFamily="18" charset="0"/>
              </a:rPr>
              <a:t>thiểu</a:t>
            </a:r>
            <a:r>
              <a:rPr lang="en-US" altLang="en-US" sz="36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609600" indent="-609600">
              <a:buFont typeface="Times" panose="02020603050405020304" pitchFamily="18" charset="0"/>
              <a:buAutoNum type="arabicPeriod"/>
            </a:pPr>
            <a:endParaRPr lang="en-US" altLang="en-US" sz="360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609600" indent="-609600">
              <a:buFont typeface="Times" panose="02020603050405020304" pitchFamily="18" charset="0"/>
              <a:buAutoNum type="arabicPeriod"/>
            </a:pPr>
            <a:endParaRPr lang="en-US" altLang="en-US" sz="360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61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639206" y="159403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Quine-</a:t>
            </a:r>
            <a:r>
              <a:rPr lang="en-US" alt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McCluskey</a:t>
            </a:r>
            <a:r>
              <a:rPr lang="en-US" altLang="ko-KR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760" y="1474124"/>
            <a:ext cx="11826240" cy="4572000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0" indent="0">
              <a:buNone/>
            </a:pPr>
            <a:r>
              <a:rPr lang="en-US" altLang="en-US" sz="3400" err="1">
                <a:latin typeface="Times" panose="02020603050405020304" pitchFamily="18" charset="0"/>
                <a:cs typeface="Times" panose="02020603050405020304" pitchFamily="18" charset="0"/>
              </a:rPr>
              <a:t>Ví</a:t>
            </a:r>
            <a:r>
              <a:rPr lang="en-US" altLang="en-US" sz="34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400" err="1">
                <a:latin typeface="Times" panose="02020603050405020304" pitchFamily="18" charset="0"/>
                <a:cs typeface="Times" panose="02020603050405020304" pitchFamily="18" charset="0"/>
              </a:rPr>
              <a:t>dụ</a:t>
            </a:r>
            <a:r>
              <a:rPr lang="en-US" altLang="en-US" sz="340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altLang="en-US" sz="3400" i="1">
                <a:latin typeface="Times" panose="02020603050405020304" pitchFamily="18" charset="0"/>
                <a:cs typeface="Times" panose="02020603050405020304" pitchFamily="18" charset="0"/>
              </a:rPr>
              <a:t>f(a, b, c) = Ʃ m(0, 1, 2, 5, 6, 7)</a:t>
            </a:r>
          </a:p>
          <a:p>
            <a:pPr marL="0" indent="0">
              <a:buNone/>
            </a:pPr>
            <a:endParaRPr lang="en-US" altLang="en-US" sz="340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3400" i="1">
                <a:latin typeface="Times" panose="02020603050405020304" pitchFamily="18" charset="0"/>
                <a:cs typeface="Times" panose="02020603050405020304" pitchFamily="18" charset="0"/>
              </a:rPr>
              <a:t>f(</a:t>
            </a:r>
            <a:r>
              <a:rPr lang="en-US" altLang="en-US" sz="3400" i="1" err="1">
                <a:latin typeface="Times" panose="02020603050405020304" pitchFamily="18" charset="0"/>
                <a:cs typeface="Times" panose="02020603050405020304" pitchFamily="18" charset="0"/>
              </a:rPr>
              <a:t>a,b,c,d</a:t>
            </a:r>
            <a:r>
              <a:rPr lang="en-US" altLang="en-US" sz="3400" i="1">
                <a:latin typeface="Times" panose="02020603050405020304" pitchFamily="18" charset="0"/>
                <a:cs typeface="Times" panose="02020603050405020304" pitchFamily="18" charset="0"/>
              </a:rPr>
              <a:t>) =  Ʃ m(0, 1, 2, 5, 6, 7, 8, 9, 10, 14)</a:t>
            </a:r>
          </a:p>
          <a:p>
            <a:pPr marL="0" indent="0">
              <a:buNone/>
            </a:pPr>
            <a:endParaRPr lang="en-US" altLang="en-US" sz="3400" i="1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3400" i="1">
                <a:latin typeface="Times" panose="02020603050405020304" pitchFamily="18" charset="0"/>
                <a:cs typeface="Times" panose="02020603050405020304" pitchFamily="18" charset="0"/>
              </a:rPr>
              <a:t>f(</a:t>
            </a:r>
            <a:r>
              <a:rPr lang="en-US" altLang="en-US" sz="3400" i="1" err="1">
                <a:latin typeface="Times" panose="02020603050405020304" pitchFamily="18" charset="0"/>
                <a:cs typeface="Times" panose="02020603050405020304" pitchFamily="18" charset="0"/>
              </a:rPr>
              <a:t>a,b,c,d,e</a:t>
            </a:r>
            <a:r>
              <a:rPr lang="en-US" altLang="en-US" sz="3400" i="1">
                <a:latin typeface="Times" panose="02020603050405020304" pitchFamily="18" charset="0"/>
                <a:cs typeface="Times" panose="02020603050405020304" pitchFamily="18" charset="0"/>
              </a:rPr>
              <a:t>) = Ʃ m(0, 2, 3, 5, 7, 9, 11, 13, 14, 16, 18, 24, 26, 28, 30)</a:t>
            </a:r>
          </a:p>
          <a:p>
            <a:pPr marL="0" indent="0">
              <a:buNone/>
            </a:pPr>
            <a:endParaRPr lang="en-US" altLang="en-US" sz="3400" i="1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51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46361" y="2469790"/>
            <a:ext cx="66456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endParaRPr lang="ko-KR" alt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46361" y="2839121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ko-KR" alt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33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23643" y="939519"/>
            <a:ext cx="10669348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Các hàm không đầy đủ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23643" y="2169832"/>
            <a:ext cx="10669348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Trong các hệ thống số thường xảy ra trường hợp có một số tổ hợp trạng thái đầu vào không bao giờ có. Tổ hợp đầu vào đó gọi là </a:t>
            </a:r>
            <a:r>
              <a:rPr lang="vi-VN" altLang="en-US" sz="2700" i="1">
                <a:latin typeface="Times New Roman" panose="02020603050405020304" pitchFamily="18" charset="0"/>
                <a:cs typeface="Times New Roman" panose="02020603050405020304" pitchFamily="18" charset="0"/>
              </a:rPr>
              <a:t>“Không quan tâm” (don’t care condition).</a:t>
            </a:r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Và hàm đó được gọi là không đầy đủ</a:t>
            </a:r>
          </a:p>
          <a:p>
            <a:pPr algn="just">
              <a:lnSpc>
                <a:spcPct val="120000"/>
              </a:lnSpc>
            </a:pPr>
            <a:r>
              <a:rPr lang="vi-VN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Mạch được thiết kế với tổ hợp không quan tâm ấy có đầu ra bằng ‘0’ hay ‘1’ đều được. Khi tối thiểu hóa dùng K-map, đầu ra được chon sao cho tối ưu nhất</a:t>
            </a:r>
            <a:endParaRPr lang="en-US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30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93575" y="75868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Ví dụ hàm không đầy đủ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93575" y="1988993"/>
            <a:ext cx="9957250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Hàm 3 biến f(x,y,z) với tổ hợp đầu vào xy=’01’ không bao giờ xảy ra và có f=</a:t>
            </a:r>
            <a:r>
              <a:rPr lang="el-G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m(0,1,4,5)</a:t>
            </a:r>
            <a:endParaRPr lang="el-G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358235" y="3417419"/>
            <a:ext cx="5181600" cy="2894013"/>
            <a:chOff x="2256" y="1920"/>
            <a:chExt cx="3264" cy="1823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920"/>
              <a:ext cx="3264" cy="1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3072" y="2544"/>
              <a:ext cx="192" cy="38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5088" y="2496"/>
              <a:ext cx="432" cy="24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4848" y="3072"/>
              <a:ext cx="480" cy="28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012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107975" y="1166096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Ví dụ hàm không đầy đủ (cont.)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75" y="2366246"/>
            <a:ext cx="84582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239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429251" y="367026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Ví dụ hàm không đầy đủ (cont.)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type="body" idx="4294967295"/>
          </p:nvPr>
        </p:nvSpPr>
        <p:spPr>
          <a:xfrm>
            <a:off x="365760" y="1474124"/>
            <a:ext cx="11826240" cy="4572000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0" indent="0">
              <a:buNone/>
            </a:pPr>
            <a:r>
              <a:rPr lang="en-US" altLang="en-US" sz="3400" err="1">
                <a:latin typeface="Times" panose="02020603050405020304" pitchFamily="18" charset="0"/>
                <a:cs typeface="Times" panose="02020603050405020304" pitchFamily="18" charset="0"/>
              </a:rPr>
              <a:t>Ví</a:t>
            </a:r>
            <a:r>
              <a:rPr lang="en-US" altLang="en-US" sz="340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sz="3400" err="1">
                <a:latin typeface="Times" panose="02020603050405020304" pitchFamily="18" charset="0"/>
                <a:cs typeface="Times" panose="02020603050405020304" pitchFamily="18" charset="0"/>
              </a:rPr>
              <a:t>dụ</a:t>
            </a:r>
            <a:r>
              <a:rPr lang="en-US" altLang="en-US" sz="340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altLang="en-US" sz="3400" i="1">
                <a:latin typeface="Times" panose="02020603050405020304" pitchFamily="18" charset="0"/>
                <a:cs typeface="Times" panose="02020603050405020304" pitchFamily="18" charset="0"/>
              </a:rPr>
              <a:t>f(A,B,C,D) = Ʃ m(5, 6, 7, 8, 9) + d(10, 11, 12, 13, 14, 15)</a:t>
            </a:r>
          </a:p>
          <a:p>
            <a:pPr marL="0" indent="0">
              <a:buNone/>
            </a:pPr>
            <a:endParaRPr lang="en-US" altLang="en-US" sz="340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3400" i="1">
                <a:latin typeface="Times" panose="02020603050405020304" pitchFamily="18" charset="0"/>
                <a:cs typeface="Times" panose="02020603050405020304" pitchFamily="18" charset="0"/>
              </a:rPr>
              <a:t>f(A, B, C, D) =  Ʃ m(1, 3 , 4, 7, 11) + d(5, 12, 13, 14, 15)</a:t>
            </a:r>
          </a:p>
          <a:p>
            <a:pPr marL="0" indent="0">
              <a:buNone/>
            </a:pPr>
            <a:endParaRPr lang="en-US" altLang="en-US" sz="3400" i="1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3400" i="1">
                <a:latin typeface="Times" panose="02020603050405020304" pitchFamily="18" charset="0"/>
                <a:cs typeface="Times" panose="02020603050405020304" pitchFamily="18" charset="0"/>
              </a:rPr>
              <a:t>f(A,B,C,D) = Ʃ M(0, 2, 6, 8, 9, 10).D(5, 12, 13, 14, 15)</a:t>
            </a:r>
          </a:p>
          <a:p>
            <a:pPr marL="0" indent="0">
              <a:buNone/>
            </a:pPr>
            <a:endParaRPr lang="en-US" altLang="en-US" sz="3400" i="1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651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46361" y="2469790"/>
            <a:ext cx="66456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ko-KR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ko-KR" altLang="en-US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13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033881" y="1017625"/>
            <a:ext cx="10976846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Mạch nhiều đầu ra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66999" y="1988993"/>
            <a:ext cx="10976846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Mới xét các ví dụ có một đầu ra</a:t>
            </a:r>
          </a:p>
          <a:p>
            <a:pPr>
              <a:lnSpc>
                <a:spcPct val="13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Thực tế, các hàm này có thể chỉ là một phần của các mạch lớn có nhiều hàm</a:t>
            </a:r>
          </a:p>
          <a:p>
            <a:pPr>
              <a:lnSpc>
                <a:spcPct val="13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Các mạch thực hiện các hàm có thể được ghép vào một mạch có nhiều đầu ra chi phí ít hơn bằng cách chia sẻ các cổng.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52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13172" y="882874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Ví dụ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mạch có nhiều đầu ra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172" y="1930624"/>
            <a:ext cx="8229600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790713" y="6087233"/>
            <a:ext cx="28543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COST bỏ qua các cổng NOT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00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82586" y="758680"/>
            <a:ext cx="10361851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Ví dụ mạch có nhiều đầu ra (cont.)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82586" y="1755973"/>
            <a:ext cx="10361851" cy="462245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Trong trường hợp này, mạch tối thiểu được sinh ra từ mạch tối thiểu cho mỗi hàm (f</a:t>
            </a:r>
            <a:r>
              <a:rPr lang="vi-V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và f</a:t>
            </a:r>
            <a:r>
              <a:rPr lang="vi-VN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34" y="3085089"/>
            <a:ext cx="5396797" cy="297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425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027054" y="758680"/>
            <a:ext cx="9496003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Ví dụ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mạch có nhiều đầu ra (cont.)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97526" y="1737361"/>
            <a:ext cx="9609513" cy="464107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Xây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dựng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mạch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logic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có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nhiều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đầu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ra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như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sau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altLang="en-US" i="1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en-US" i="1">
                <a:latin typeface="Times" panose="02020603050405020304" pitchFamily="18" charset="0"/>
                <a:cs typeface="Times" panose="02020603050405020304" pitchFamily="18" charset="0"/>
              </a:rPr>
              <a:t>f1(A,B,C,D) = Ʃ m(11, 12, 13, 14, 15) </a:t>
            </a:r>
          </a:p>
          <a:p>
            <a:pPr marL="0" indent="0">
              <a:buNone/>
            </a:pPr>
            <a:endParaRPr lang="en-US" altLang="en-US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en-US" i="1">
                <a:latin typeface="Times" panose="02020603050405020304" pitchFamily="18" charset="0"/>
                <a:cs typeface="Times" panose="02020603050405020304" pitchFamily="18" charset="0"/>
              </a:rPr>
              <a:t>f2(A, B, C, D) =  Ʃ m(3, 7, 11, 12, 13, 14, 15)</a:t>
            </a:r>
          </a:p>
          <a:p>
            <a:pPr marL="0" indent="0">
              <a:buNone/>
            </a:pPr>
            <a:endParaRPr lang="en-US" altLang="en-US" i="1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en-US" i="1">
                <a:latin typeface="Times" panose="02020603050405020304" pitchFamily="18" charset="0"/>
                <a:cs typeface="Times" panose="02020603050405020304" pitchFamily="18" charset="0"/>
              </a:rPr>
              <a:t>f3(A,B,C,D) = Ʃ m(3, 7, 12, 13, 14, 15) </a:t>
            </a:r>
          </a:p>
          <a:p>
            <a:pPr marL="0" indent="0">
              <a:buNone/>
            </a:pPr>
            <a:endParaRPr lang="en-US" alt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304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027054" y="758680"/>
            <a:ext cx="9496003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Ví dụ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3: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mạch có nhiều đầu ra (cont.)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97526" y="1737361"/>
            <a:ext cx="9609513" cy="464107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Xây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dựng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mạch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logic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có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nhiều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đầu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ra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như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en-US" err="1">
                <a:latin typeface="Times" panose="02020603050405020304" pitchFamily="18" charset="0"/>
                <a:cs typeface="Times" panose="02020603050405020304" pitchFamily="18" charset="0"/>
              </a:rPr>
              <a:t>sau</a:t>
            </a:r>
            <a:r>
              <a:rPr lang="en-US" altLang="en-US">
                <a:latin typeface="Times" panose="02020603050405020304" pitchFamily="18" charset="0"/>
                <a:cs typeface="Times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altLang="en-US" i="1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en-US" i="1">
                <a:latin typeface="Times" panose="02020603050405020304" pitchFamily="18" charset="0"/>
                <a:cs typeface="Times" panose="02020603050405020304" pitchFamily="18" charset="0"/>
              </a:rPr>
              <a:t>f1(A,B,C,D) = Ʃ m(0, 2, 7, 10) + d(12, 15)</a:t>
            </a:r>
          </a:p>
          <a:p>
            <a:pPr marL="0" indent="0">
              <a:buNone/>
            </a:pPr>
            <a:endParaRPr lang="en-US" altLang="en-US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en-US" i="1">
                <a:latin typeface="Times" panose="02020603050405020304" pitchFamily="18" charset="0"/>
                <a:cs typeface="Times" panose="02020603050405020304" pitchFamily="18" charset="0"/>
              </a:rPr>
              <a:t>f2(A, B, C, D) =  Ʃ m(2, 4, 5) + d(6, 7 , 8 , 10)</a:t>
            </a:r>
          </a:p>
          <a:p>
            <a:pPr marL="0" indent="0">
              <a:buNone/>
            </a:pPr>
            <a:endParaRPr lang="en-US" altLang="en-US" i="1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en-US" i="1">
                <a:latin typeface="Times" panose="02020603050405020304" pitchFamily="18" charset="0"/>
                <a:cs typeface="Times" panose="02020603050405020304" pitchFamily="18" charset="0"/>
              </a:rPr>
              <a:t>f3(A,B,C,D) = Ʃ m(2, 7, 8) + d(0, 5, 13)</a:t>
            </a:r>
          </a:p>
          <a:p>
            <a:pPr marL="0" indent="0">
              <a:buNone/>
            </a:pPr>
            <a:endParaRPr lang="en-US" altLang="en-US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22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89" y="1439792"/>
            <a:ext cx="10494306" cy="4250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016980" y="16094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06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46361" y="2592900"/>
            <a:ext cx="664563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ko-KR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NAND </a:t>
            </a:r>
            <a:r>
              <a:rPr lang="en-US" altLang="ko-KR" sz="40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NOR</a:t>
            </a:r>
            <a:endParaRPr lang="ko-KR" altLang="en-US" sz="4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31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671004" y="616680"/>
            <a:ext cx="9374623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Mạch logic dùng cổng NAND và NOR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96512" y="2047790"/>
            <a:ext cx="4370373" cy="41148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Cổng NAND là tổ hợp của AND và NOT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6719" y="1945797"/>
            <a:ext cx="387608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Clr>
                <a:schemeClr val="accent2"/>
              </a:buClr>
              <a:buSzPct val="75000"/>
            </a:pP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Cổng NOR là tổ hợp của OR và NOT</a:t>
            </a:r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31" y="3438440"/>
            <a:ext cx="81534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0941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743833" y="1085176"/>
            <a:ext cx="10386128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DeMorgan cho các cổng NAND và NOR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463" y="2389174"/>
            <a:ext cx="7412038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605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216583" y="859351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AND-OR và NAND-NAND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99189" y="1829967"/>
            <a:ext cx="12210880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vi-VN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Nếu có mạng ở dạng AND-OR (SOP) </a:t>
            </a:r>
            <a:r>
              <a:rPr lang="vi-VN" altLang="en-US" sz="26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có thể chuyển thành mạng NAND-NAND</a:t>
            </a:r>
            <a:endParaRPr lang="en-US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83" y="2844869"/>
            <a:ext cx="6394057" cy="348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13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544945" y="664391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Mạng OR-AND và NOR-NOR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49594" y="1807391"/>
            <a:ext cx="11717268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Nếu có mạng ở dạng OR-AND (POS) </a:t>
            </a:r>
            <a:r>
              <a:rPr lang="vi-VN" altLang="en-US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có thể chuyển thành mạng NOR-NOR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22" y="2540898"/>
            <a:ext cx="5160611" cy="394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94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999" y="1826904"/>
            <a:ext cx="82296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838999" y="387523"/>
            <a:ext cx="1138414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3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altLang="en-US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altLang="en-US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endParaRPr lang="en-US" altLang="en-US" sz="3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29D9167D-167F-A5C5-822C-3BECD87E711D}"/>
                  </a:ext>
                </a:extLst>
              </p14:cNvPr>
              <p14:cNvContentPartPr/>
              <p14:nvPr/>
            </p14:nvContentPartPr>
            <p14:xfrm>
              <a:off x="11866880" y="6210300"/>
              <a:ext cx="12699" cy="12699"/>
            </p14:xfrm>
          </p:contentPart>
        </mc:Choice>
        <mc:Fallback xmlns=""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29D9167D-167F-A5C5-822C-3BECD87E71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31930" y="5588049"/>
                <a:ext cx="1269900" cy="1269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87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747" y="2094067"/>
            <a:ext cx="8853487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662198" y="630284"/>
            <a:ext cx="1138414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altLang="en-US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3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913051" y="56491"/>
            <a:ext cx="1138414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en-US" alt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endParaRPr lang="en-US" altLang="en-US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07735" y="1643358"/>
            <a:ext cx="5063591" cy="8509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AC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94" y="2435029"/>
            <a:ext cx="42672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06" y="3787703"/>
            <a:ext cx="4953000" cy="28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645281" y="3230767"/>
            <a:ext cx="1941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4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 sz="24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sz="240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351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" y="2637906"/>
            <a:ext cx="571500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20188" y="1440146"/>
            <a:ext cx="4601388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None/>
            </a:pPr>
            <a:r>
              <a:rPr lang="vi-VN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f(x,y,z)=xyz+xyz’+xy’z</a:t>
            </a: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421576" y="261763"/>
            <a:ext cx="2415394" cy="817479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6222368" y="1346143"/>
            <a:ext cx="5776507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f(x,y,z)</a:t>
            </a:r>
          </a:p>
          <a:p>
            <a:pPr lvl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Từ 14.a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f(x,y,z)=xy+xy’z </a:t>
            </a:r>
          </a:p>
          <a:p>
            <a:pPr lvl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Từ 12.a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f(x,y,z)=x(y+y’z)</a:t>
            </a:r>
          </a:p>
          <a:p>
            <a:pPr lvl="1"/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Từ 16.a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vi-VN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f(x,y,z)=x(y+z)</a:t>
            </a:r>
          </a:p>
          <a:p>
            <a:pPr lvl="1"/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33" y="3793115"/>
            <a:ext cx="4219575" cy="1266825"/>
          </a:xfrm>
          <a:prstGeom prst="rect">
            <a:avLst/>
          </a:prstGeom>
        </p:spPr>
      </p:pic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1589251" y="5889438"/>
            <a:ext cx="33404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7602124" y="5916765"/>
            <a:ext cx="33404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024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badfed-b8d5-41ac-8263-c8f7290caafd">
      <Terms xmlns="http://schemas.microsoft.com/office/infopath/2007/PartnerControls"/>
    </lcf76f155ced4ddcb4097134ff3c332f>
    <TaxCatchAll xmlns="e738207b-8185-4915-aabe-7d684b6a3e9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D70A23FD3474F8DEA7DC11F3A63C9" ma:contentTypeVersion="13" ma:contentTypeDescription="Create a new document." ma:contentTypeScope="" ma:versionID="7cd0e34b347bf8fa060fd806af76c9a3">
  <xsd:schema xmlns:xsd="http://www.w3.org/2001/XMLSchema" xmlns:xs="http://www.w3.org/2001/XMLSchema" xmlns:p="http://schemas.microsoft.com/office/2006/metadata/properties" xmlns:ns2="03badfed-b8d5-41ac-8263-c8f7290caafd" xmlns:ns3="e738207b-8185-4915-aabe-7d684b6a3e96" targetNamespace="http://schemas.microsoft.com/office/2006/metadata/properties" ma:root="true" ma:fieldsID="c0c1cfb4b2922d81d02573d50ce2b167" ns2:_="" ns3:_="">
    <xsd:import namespace="03badfed-b8d5-41ac-8263-c8f7290caafd"/>
    <xsd:import namespace="e738207b-8185-4915-aabe-7d684b6a3e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badfed-b8d5-41ac-8263-c8f7290ca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8207b-8185-4915-aabe-7d684b6a3e9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30cc64f-67ef-4862-9cac-14975d911082}" ma:internalName="TaxCatchAll" ma:showField="CatchAllData" ma:web="e738207b-8185-4915-aabe-7d684b6a3e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D4C9F5-E133-46D3-93A0-184F16DF669F}">
  <ds:schemaRefs>
    <ds:schemaRef ds:uri="03badfed-b8d5-41ac-8263-c8f7290caafd"/>
    <ds:schemaRef ds:uri="e738207b-8185-4915-aabe-7d684b6a3e96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87D4AAD-D836-4596-AF8E-23BDD44124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978E2C-DC4A-44E1-AEF5-5218F370BD97}">
  <ds:schemaRefs>
    <ds:schemaRef ds:uri="03badfed-b8d5-41ac-8263-c8f7290caafd"/>
    <ds:schemaRef ds:uri="e738207b-8185-4915-aabe-7d684b6a3e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Màn hình rộng</PresentationFormat>
  <Slides>54</Slides>
  <Notes>0</Notes>
  <HiddenSlides>0</HiddenSlides>
  <ScaleCrop>false</ScaleCrop>
  <HeadingPairs>
    <vt:vector size="4" baseType="variant">
      <vt:variant>
        <vt:lpstr>Chủ đề</vt:lpstr>
      </vt:variant>
      <vt:variant>
        <vt:i4>3</vt:i4>
      </vt:variant>
      <vt:variant>
        <vt:lpstr>Tiêu đề Bản chiếu</vt:lpstr>
      </vt:variant>
      <vt:variant>
        <vt:i4>54</vt:i4>
      </vt:variant>
    </vt:vector>
  </HeadingPairs>
  <TitlesOfParts>
    <vt:vector size="57" baseType="lpstr">
      <vt:lpstr>Cover and End Slide Master</vt:lpstr>
      <vt:lpstr>Contents Slide Master</vt:lpstr>
      <vt:lpstr>Section Break Slide Master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revision>5</cp:revision>
  <dcterms:created xsi:type="dcterms:W3CDTF">2018-04-24T17:14:44Z</dcterms:created>
  <dcterms:modified xsi:type="dcterms:W3CDTF">2024-10-29T09:39:30Z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0x010100EC4D70A23FD3474F8DEA7DC11F3A63C9</vt:lpwstr>
  </property>
  <property fmtid="{D5CDD505-2E9C-101B-9397-08002B2CF9AE}" pid="3" name="MediaServiceImageTags">
    <vt:lpwstr/>
  </property>
</Properties>
</file>